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</p:sldMasterIdLst>
  <p:handoutMasterIdLst>
    <p:handoutMasterId r:id="rId16"/>
  </p:handoutMasterIdLst>
  <p:sldIdLst>
    <p:sldId id="291" r:id="rId5"/>
    <p:sldId id="296" r:id="rId6"/>
    <p:sldId id="292" r:id="rId7"/>
    <p:sldId id="298" r:id="rId8"/>
    <p:sldId id="299" r:id="rId9"/>
    <p:sldId id="259" r:id="rId10"/>
    <p:sldId id="293" r:id="rId11"/>
    <p:sldId id="273" r:id="rId12"/>
    <p:sldId id="274" r:id="rId13"/>
    <p:sldId id="300" r:id="rId14"/>
    <p:sldId id="277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 Nordvoll Rustand" initials="AR" lastIdx="2" clrIdx="0">
    <p:extLst>
      <p:ext uri="{19B8F6BF-5375-455C-9EA6-DF929625EA0E}">
        <p15:presenceInfo xmlns:p15="http://schemas.microsoft.com/office/powerpoint/2012/main" userId="S::andrenru@uio.no::65c011b4-433b-46ec-ab52-f7b22d6d5f6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3200"/>
    <a:srgbClr val="837467"/>
    <a:srgbClr val="BFB09F"/>
    <a:srgbClr val="F3E9DC"/>
    <a:srgbClr val="4F443F"/>
    <a:srgbClr val="C2E8FF"/>
    <a:srgbClr val="7AC1E5"/>
    <a:srgbClr val="277EA4"/>
    <a:srgbClr val="005073"/>
    <a:srgbClr val="0C4D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93C9F0-9D35-4395-BDF1-F443F698E897}" v="52" dt="2022-07-11T11:32:30.682"/>
    <p1510:client id="{109AE010-6C2B-49D4-B2AF-D6B337DDB69D}" v="8" dt="2022-08-09T12:50:21.559"/>
    <p1510:client id="{25A1E6FF-E49E-4C62-8CEE-794C59CE2050}" v="5" dt="2022-04-27T10:41:09.676"/>
    <p1510:client id="{267597CF-C532-ABBA-6DE8-7B1607F3D3B4}" v="50" dt="2022-05-10T08:17:58.349"/>
    <p1510:client id="{3EA915E9-41C8-960F-DE76-7D21AEDC50B7}" v="7" dt="2022-10-14T12:22:12.694"/>
    <p1510:client id="{A2376300-7F1D-4334-8C74-948661D9CB84}" v="61" dt="2022-08-08T10:46:12.023"/>
    <p1510:client id="{B1334869-78BA-48CC-A035-676ED2D703A6}" v="44" dt="2022-10-17T14:09:22.976"/>
    <p1510:client id="{D91EF1C4-F5B7-A035-4DCE-D32CC3C95B71}" v="257" dt="2022-08-09T11:58:04.767"/>
    <p1510:client id="{E745C3E3-6C34-4E61-907C-D8503EE572DD}" v="115" dt="2022-08-08T10:18:33.062"/>
    <p1510:client id="{ED692CED-638C-4220-A220-2414D305F1EF}" v="4" dt="2022-08-08T10:45:36.611"/>
    <p1510:client id="{F687CDD5-1C2F-4308-9937-740A97415288}" v="64" dt="2022-10-17T14:16:02.2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ddels stil 2 – uthev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ddels stil 2 – uthev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Middels stil 1 – utheving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E0A94C5A-B6DB-6E4C-8C02-AD60A8B7BB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6EE233F-ED38-1A47-BD64-E28625664CE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F0E049-9F99-C141-9513-7E364AE91090}" type="datetimeFigureOut">
              <a:rPr lang="nb-NO" smtClean="0"/>
              <a:t>21.10.2022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202F707-156A-BC47-9BE6-F8EA553853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6DEF2B5-CB03-DC41-BB71-97E5416373D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263DD3-5F97-5A4A-916A-7DD028E6A55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1170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691AC58B-41E0-114E-BF84-42E63F4F5216}"/>
              </a:ext>
            </a:extLst>
          </p:cNvPr>
          <p:cNvSpPr txBox="1"/>
          <p:nvPr userDrawn="1"/>
        </p:nvSpPr>
        <p:spPr>
          <a:xfrm>
            <a:off x="3221412" y="3070185"/>
            <a:ext cx="5587131" cy="882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lang="nb-NO" sz="2400" b="0">
                <a:solidFill>
                  <a:schemeClr val="tx2"/>
                </a:solidFill>
              </a:rPr>
              <a:t>  Et bedre liv </a:t>
            </a:r>
          </a:p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lang="nb-NO" sz="2400" b="0">
                <a:solidFill>
                  <a:schemeClr val="tx2"/>
                </a:solidFill>
              </a:rPr>
              <a:t>for berørte av vold og traumer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C99CC30-FD3B-954E-BB4E-31DF737747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7255" y="239992"/>
            <a:ext cx="3630263" cy="1432999"/>
          </a:xfrm>
          <a:prstGeom prst="rect">
            <a:avLst/>
          </a:prstGeom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D6C0ADA-5BBC-5442-A79B-8F8F613D5D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7223" y="5905023"/>
            <a:ext cx="7387722" cy="712985"/>
          </a:xfrm>
          <a:noFill/>
          <a:ln>
            <a:noFill/>
          </a:ln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[Dette er en introslide med logo og visjon, og skal ikke inneholde annen tekst]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5BC2B4A-3C16-DD40-9EC6-CC2F9E8641E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09060" y="3133058"/>
            <a:ext cx="251201" cy="19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8903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_Bil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C659C4-B975-DA41-A7EF-740D66C875E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75873" y="3341340"/>
            <a:ext cx="7918498" cy="1440531"/>
          </a:xfrm>
        </p:spPr>
        <p:txBody>
          <a:bodyPr wrap="square" anchor="b">
            <a:noAutofit/>
          </a:bodyPr>
          <a:lstStyle>
            <a:lvl1pPr algn="l">
              <a:defRPr sz="3500" b="1" i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b-NO"/>
              <a:t>Klikk for å redigere tittel (maks 3 linjer)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18C4C9F-BC90-0040-8522-A48DE73842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5873" y="5011450"/>
            <a:ext cx="5283067" cy="804958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A5267308-E083-AC4C-9A67-D55E14E867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81607" y="5775699"/>
            <a:ext cx="1189244" cy="1189244"/>
          </a:xfrm>
          <a:prstGeom prst="rect">
            <a:avLst/>
          </a:prstGeom>
        </p:spPr>
      </p:pic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58CC37B6-0FEF-1E46-BE97-839AA8E9D26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165"/>
            <a:ext cx="12192000" cy="28670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342900" marR="0" lvl="0" indent="-34290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tabLst/>
              <a:defRPr/>
            </a:pPr>
            <a:r>
              <a:rPr lang="en-US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691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_Illustrasj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5083BEE-4014-9146-A5A3-7B5C6CA251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A682E82E-456F-0846-85E5-F40FC06924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A9C659C4-B975-DA41-A7EF-740D66C875E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15311" y="1660634"/>
            <a:ext cx="5273269" cy="1597237"/>
          </a:xfrm>
        </p:spPr>
        <p:txBody>
          <a:bodyPr anchor="b">
            <a:noAutofit/>
          </a:bodyPr>
          <a:lstStyle>
            <a:lvl1pPr algn="l">
              <a:defRPr sz="3500" b="1" i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b-NO"/>
              <a:t>Klikk for å redigere tittel (maks 3 linjer)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18C4C9F-BC90-0040-8522-A48DE73842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30551" y="3487450"/>
            <a:ext cx="4640809" cy="1092170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A71D467-8AD8-9A49-A7AF-652E1F1176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81607" y="5775699"/>
            <a:ext cx="1189244" cy="118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253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ekst 11">
            <a:extLst>
              <a:ext uri="{FF2B5EF4-FFF2-40B4-BE49-F238E27FC236}">
                <a16:creationId xmlns:a16="http://schemas.microsoft.com/office/drawing/2014/main" id="{BE95B55F-632E-914F-A7C5-FD70BFD98D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54480" y="1668781"/>
            <a:ext cx="8566982" cy="1008000"/>
          </a:xfrm>
          <a:solidFill>
            <a:schemeClr val="tx2"/>
          </a:solidFill>
          <a:ln w="15875">
            <a:noFill/>
          </a:ln>
        </p:spPr>
        <p:txBody>
          <a:bodyPr wrap="square" lIns="360000" tIns="360000" rIns="360000" bIns="360000" numCol="1">
            <a:spAutoFit/>
          </a:bodyPr>
          <a:lstStyle>
            <a:lvl1pPr marL="342900" indent="-3429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72CE145-45B9-C949-9F86-71A6A889C6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81607" y="5775699"/>
            <a:ext cx="1189244" cy="1189244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4A297D98-F3DE-DA4D-9BD2-F8A328A68CA0}"/>
              </a:ext>
            </a:extLst>
          </p:cNvPr>
          <p:cNvSpPr txBox="1"/>
          <p:nvPr userDrawn="1"/>
        </p:nvSpPr>
        <p:spPr>
          <a:xfrm>
            <a:off x="1475873" y="1008846"/>
            <a:ext cx="247534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 b="1">
                <a:solidFill>
                  <a:schemeClr val="tx2"/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9274467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3A60C87-8E2B-CF4E-915A-095769BFD5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58939" y="469929"/>
            <a:ext cx="1658341" cy="344833"/>
          </a:xfrm>
        </p:spPr>
        <p:txBody>
          <a:bodyPr anchor="t"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nb-NO"/>
              <a:t>KAPITTEL</a:t>
            </a:r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47487EE5-C716-9A4C-AA1F-F8D7038B36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651" y="1817340"/>
            <a:ext cx="4244569" cy="1440531"/>
          </a:xfrm>
        </p:spPr>
        <p:txBody>
          <a:bodyPr anchor="b">
            <a:normAutofit/>
          </a:bodyPr>
          <a:lstStyle>
            <a:lvl1pPr algn="l">
              <a:defRPr sz="3500" b="1" i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7" name="Undertittel 2">
            <a:extLst>
              <a:ext uri="{FF2B5EF4-FFF2-40B4-BE49-F238E27FC236}">
                <a16:creationId xmlns:a16="http://schemas.microsoft.com/office/drawing/2014/main" id="{B267DE4A-8EC3-1F4B-B5DC-C885CB3B2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55891" y="3487450"/>
            <a:ext cx="3561905" cy="1092170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CFF169D5-5A27-064D-9A7E-78F50B24DF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81607" y="5775699"/>
            <a:ext cx="1189244" cy="1189244"/>
          </a:xfrm>
          <a:prstGeom prst="rect">
            <a:avLst/>
          </a:prstGeom>
        </p:spPr>
      </p:pic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C1C076EF-315C-1F41-9058-49B1F2B047D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6350"/>
            <a:ext cx="6283325" cy="686435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09302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_En-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859CCE2B-80FE-3C4E-98E3-EB61B94F52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76375" y="2312652"/>
            <a:ext cx="9222105" cy="3135647"/>
          </a:xfrm>
        </p:spPr>
        <p:txBody>
          <a:bodyPr numCol="1" spcCol="540000"/>
          <a:lstStyle>
            <a:lvl1pPr marL="0" indent="0">
              <a:buNone/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nb-NO"/>
              <a:t>Klikk for å redigere tekststiler i malen (</a:t>
            </a:r>
            <a:r>
              <a:rPr lang="nb-NO" err="1"/>
              <a:t>èn</a:t>
            </a:r>
            <a:r>
              <a:rPr lang="nb-NO"/>
              <a:t> spalte)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7508984C-51A2-DF46-B215-81858419B6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6141721"/>
            <a:ext cx="4709160" cy="457200"/>
          </a:xfrm>
        </p:spPr>
        <p:txBody>
          <a:bodyPr anchor="b">
            <a:noAutofit/>
          </a:bodyPr>
          <a:lstStyle>
            <a:lvl1pPr marL="0" indent="0">
              <a:lnSpc>
                <a:spcPts val="1500"/>
              </a:lnSpc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/>
              <a:t>Sett inn kilde her</a:t>
            </a:r>
          </a:p>
        </p:txBody>
      </p:sp>
      <p:sp>
        <p:nvSpPr>
          <p:cNvPr id="19" name="Tittel 18">
            <a:extLst>
              <a:ext uri="{FF2B5EF4-FFF2-40B4-BE49-F238E27FC236}">
                <a16:creationId xmlns:a16="http://schemas.microsoft.com/office/drawing/2014/main" id="{E5E996F1-4578-0A42-8A64-3A3019554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873" y="635591"/>
            <a:ext cx="7995787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9A41142-2301-D842-9BD1-71CDD02289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81607" y="5775699"/>
            <a:ext cx="1189244" cy="118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7055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_To-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859CCE2B-80FE-3C4E-98E3-EB61B94F52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76375" y="2312652"/>
            <a:ext cx="9222105" cy="3135647"/>
          </a:xfrm>
        </p:spPr>
        <p:txBody>
          <a:bodyPr numCol="2" spcCol="540000"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for å redigere tekststiler i malen </a:t>
            </a:r>
            <a:br>
              <a:rPr lang="nb-NO"/>
            </a:br>
            <a:r>
              <a:rPr lang="nb-NO"/>
              <a:t>(to spalter)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7508984C-51A2-DF46-B215-81858419B6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6141721"/>
            <a:ext cx="4709160" cy="457200"/>
          </a:xfrm>
        </p:spPr>
        <p:txBody>
          <a:bodyPr anchor="b">
            <a:noAutofit/>
          </a:bodyPr>
          <a:lstStyle>
            <a:lvl1pPr marL="0" indent="0">
              <a:lnSpc>
                <a:spcPts val="1500"/>
              </a:lnSpc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/>
              <a:t>Sett inn kilde her</a:t>
            </a:r>
          </a:p>
        </p:txBody>
      </p:sp>
      <p:sp>
        <p:nvSpPr>
          <p:cNvPr id="19" name="Tittel 18">
            <a:extLst>
              <a:ext uri="{FF2B5EF4-FFF2-40B4-BE49-F238E27FC236}">
                <a16:creationId xmlns:a16="http://schemas.microsoft.com/office/drawing/2014/main" id="{E5E996F1-4578-0A42-8A64-3A3019554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873" y="635591"/>
            <a:ext cx="7995787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9A41142-2301-D842-9BD1-71CDD02289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81607" y="5775699"/>
            <a:ext cx="1189244" cy="118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15499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_Upuplis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859CCE2B-80FE-3C4E-98E3-EB61B94F52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76375" y="2312652"/>
            <a:ext cx="9222105" cy="3135647"/>
          </a:xfrm>
        </p:spPr>
        <p:txBody>
          <a:bodyPr numCol="1" spcCol="540000"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for å redigere tekststiler i malen (</a:t>
            </a:r>
            <a:r>
              <a:rPr lang="nb-NO" err="1"/>
              <a:t>èn</a:t>
            </a:r>
            <a:r>
              <a:rPr lang="nb-NO"/>
              <a:t> spalte)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7508984C-51A2-DF46-B215-81858419B6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6141721"/>
            <a:ext cx="4709160" cy="457200"/>
          </a:xfrm>
        </p:spPr>
        <p:txBody>
          <a:bodyPr anchor="b">
            <a:noAutofit/>
          </a:bodyPr>
          <a:lstStyle>
            <a:lvl1pPr marL="0" indent="0">
              <a:lnSpc>
                <a:spcPts val="1500"/>
              </a:lnSpc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/>
              <a:t>Sett inn kilde her</a:t>
            </a:r>
          </a:p>
        </p:txBody>
      </p:sp>
      <p:sp>
        <p:nvSpPr>
          <p:cNvPr id="19" name="Tittel 18">
            <a:extLst>
              <a:ext uri="{FF2B5EF4-FFF2-40B4-BE49-F238E27FC236}">
                <a16:creationId xmlns:a16="http://schemas.microsoft.com/office/drawing/2014/main" id="{E5E996F1-4578-0A42-8A64-3A3019554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873" y="635591"/>
            <a:ext cx="7995787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299CDA89-A78B-B545-90D0-755C8A88EC70}"/>
              </a:ext>
            </a:extLst>
          </p:cNvPr>
          <p:cNvSpPr txBox="1"/>
          <p:nvPr userDrawn="1"/>
        </p:nvSpPr>
        <p:spPr>
          <a:xfrm rot="19998825">
            <a:off x="2570620" y="2902236"/>
            <a:ext cx="7033615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nb-NO" sz="10000">
                <a:solidFill>
                  <a:schemeClr val="bg2"/>
                </a:solidFill>
              </a:rPr>
              <a:t>UPUBLISERT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682F7DC-4288-504C-9650-DC43F17874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81607" y="5775699"/>
            <a:ext cx="1189244" cy="118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5074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_En-spalte+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859CCE2B-80FE-3C4E-98E3-EB61B94F52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76375" y="2312652"/>
            <a:ext cx="4058793" cy="3135647"/>
          </a:xfrm>
        </p:spPr>
        <p:txBody>
          <a:bodyPr numCol="1"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  <a:p>
            <a:pPr marL="0" marR="0" lvl="2" indent="0" algn="l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Third level</a:t>
            </a:r>
          </a:p>
          <a:p>
            <a:pPr marL="0" marR="0" lvl="3" indent="0" algn="l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Fourth level</a:t>
            </a:r>
          </a:p>
          <a:p>
            <a:pPr marL="0" marR="0" lvl="4" indent="0" algn="l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Fifth level</a:t>
            </a:r>
            <a:endParaRPr lang="nb-NO"/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7508984C-51A2-DF46-B215-81858419B6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6141721"/>
            <a:ext cx="4709160" cy="457200"/>
          </a:xfrm>
        </p:spPr>
        <p:txBody>
          <a:bodyPr anchor="b">
            <a:noAutofit/>
          </a:bodyPr>
          <a:lstStyle>
            <a:lvl1pPr marL="0" indent="0">
              <a:lnSpc>
                <a:spcPts val="1500"/>
              </a:lnSpc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/>
              <a:t>Sett inn kilde her</a:t>
            </a:r>
          </a:p>
        </p:txBody>
      </p:sp>
      <p:sp>
        <p:nvSpPr>
          <p:cNvPr id="19" name="Tittel 18">
            <a:extLst>
              <a:ext uri="{FF2B5EF4-FFF2-40B4-BE49-F238E27FC236}">
                <a16:creationId xmlns:a16="http://schemas.microsoft.com/office/drawing/2014/main" id="{E5E996F1-4578-0A42-8A64-3A3019554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873" y="635591"/>
            <a:ext cx="9239750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8C84FC4-D1AE-964D-BADE-6F977C1AED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81607" y="5775699"/>
            <a:ext cx="1189244" cy="1189244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17CFB1C-7159-0C4D-89E8-CB67056ACFB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94436" y="2401888"/>
            <a:ext cx="4421187" cy="30448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342900" marR="0" lvl="0" indent="-342900" algn="l" defTabSz="914400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tabLst/>
              <a:defRPr/>
            </a:pPr>
            <a:r>
              <a:rPr lang="en-US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6508014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_En-spalte+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7508984C-51A2-DF46-B215-81858419B6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6141721"/>
            <a:ext cx="4709160" cy="457200"/>
          </a:xfrm>
        </p:spPr>
        <p:txBody>
          <a:bodyPr anchor="b">
            <a:noAutofit/>
          </a:bodyPr>
          <a:lstStyle>
            <a:lvl1pPr marL="0" indent="0">
              <a:lnSpc>
                <a:spcPts val="1500"/>
              </a:lnSpc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/>
              <a:t>Sett inn kilde her</a:t>
            </a:r>
          </a:p>
        </p:txBody>
      </p:sp>
      <p:sp>
        <p:nvSpPr>
          <p:cNvPr id="19" name="Tittel 18">
            <a:extLst>
              <a:ext uri="{FF2B5EF4-FFF2-40B4-BE49-F238E27FC236}">
                <a16:creationId xmlns:a16="http://schemas.microsoft.com/office/drawing/2014/main" id="{E5E996F1-4578-0A42-8A64-3A3019554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873" y="635591"/>
            <a:ext cx="9239750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05C31B5-1FF0-A54C-A223-519A136C487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94118" y="2237232"/>
            <a:ext cx="4421505" cy="321073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Sett inn objekt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979CFC8-BABF-9140-9836-EDAEEEE903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81607" y="5775699"/>
            <a:ext cx="1189244" cy="1189244"/>
          </a:xfrm>
          <a:prstGeom prst="rect">
            <a:avLst/>
          </a:prstGeom>
        </p:spPr>
      </p:pic>
      <p:sp>
        <p:nvSpPr>
          <p:cNvPr id="8" name="Plassholder for tekst 11">
            <a:extLst>
              <a:ext uri="{FF2B5EF4-FFF2-40B4-BE49-F238E27FC236}">
                <a16:creationId xmlns:a16="http://schemas.microsoft.com/office/drawing/2014/main" id="{824E9174-09B9-144A-997C-B9ADE2C4B1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76375" y="2312652"/>
            <a:ext cx="4058793" cy="3135647"/>
          </a:xfrm>
        </p:spPr>
        <p:txBody>
          <a:bodyPr numCol="1"/>
          <a:lstStyle>
            <a:lvl1pPr marL="0" marR="0" indent="0" algn="l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  <a:p>
            <a:pPr marL="0" marR="0" lvl="2" indent="0" algn="l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Third level</a:t>
            </a:r>
          </a:p>
          <a:p>
            <a:pPr marL="0" marR="0" lvl="3" indent="0" algn="l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Fourth level</a:t>
            </a:r>
          </a:p>
          <a:p>
            <a:pPr marL="0" marR="0" lvl="4" indent="0" algn="l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732092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_Stort-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500156-05D4-1F40-9F78-46E7551E43E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12662" y="439420"/>
            <a:ext cx="5822138" cy="597408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Sett inn objekt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859CCE2B-80FE-3C4E-98E3-EB61B94F52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76375" y="4625340"/>
            <a:ext cx="3194685" cy="822959"/>
          </a:xfrm>
        </p:spPr>
        <p:txBody>
          <a:bodyPr numCol="1">
            <a:normAutofit/>
          </a:bodyPr>
          <a:lstStyle>
            <a:lvl1pPr marL="0" indent="0">
              <a:lnSpc>
                <a:spcPts val="1700"/>
              </a:lnSpc>
              <a:buNone/>
              <a:defRPr sz="1200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7508984C-51A2-DF46-B215-81858419B6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6141721"/>
            <a:ext cx="4709160" cy="457200"/>
          </a:xfrm>
        </p:spPr>
        <p:txBody>
          <a:bodyPr anchor="b">
            <a:noAutofit/>
          </a:bodyPr>
          <a:lstStyle>
            <a:lvl1pPr marL="0" indent="0">
              <a:lnSpc>
                <a:spcPts val="1500"/>
              </a:lnSpc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/>
              <a:t>Sett inn kilde her</a:t>
            </a:r>
          </a:p>
        </p:txBody>
      </p:sp>
      <p:sp>
        <p:nvSpPr>
          <p:cNvPr id="19" name="Tittel 18">
            <a:extLst>
              <a:ext uri="{FF2B5EF4-FFF2-40B4-BE49-F238E27FC236}">
                <a16:creationId xmlns:a16="http://schemas.microsoft.com/office/drawing/2014/main" id="{E5E996F1-4578-0A42-8A64-3A3019554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873" y="3122793"/>
            <a:ext cx="3195187" cy="1237254"/>
          </a:xfrm>
        </p:spPr>
        <p:txBody>
          <a:bodyPr>
            <a:normAutofit/>
          </a:bodyPr>
          <a:lstStyle>
            <a:lvl1pPr>
              <a:lnSpc>
                <a:spcPts val="2600"/>
              </a:lnSpc>
              <a:defRPr sz="2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4035E08-EAA0-854A-8B4A-AC00C9A4E3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81607" y="5775699"/>
            <a:ext cx="1189244" cy="118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517011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_Mye-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859CCE2B-80FE-3C4E-98E3-EB61B94F52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1099209"/>
            <a:ext cx="7014061" cy="4858245"/>
          </a:xfrm>
        </p:spPr>
        <p:txBody>
          <a:bodyPr numCol="1" spcCol="540000"/>
          <a:lstStyle>
            <a:lvl1pPr marL="0" indent="0">
              <a:buNone/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nb-NO"/>
              <a:t>Klikk for å redigere tekststiler i malen (</a:t>
            </a:r>
            <a:r>
              <a:rPr lang="nb-NO" err="1"/>
              <a:t>èn</a:t>
            </a:r>
            <a:r>
              <a:rPr lang="nb-NO"/>
              <a:t> spalte)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7508984C-51A2-DF46-B215-81858419B6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6141721"/>
            <a:ext cx="4709160" cy="457200"/>
          </a:xfrm>
        </p:spPr>
        <p:txBody>
          <a:bodyPr anchor="b">
            <a:noAutofit/>
          </a:bodyPr>
          <a:lstStyle>
            <a:lvl1pPr marL="0" indent="0">
              <a:lnSpc>
                <a:spcPts val="1500"/>
              </a:lnSpc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/>
              <a:t>Sett inn kilde her</a:t>
            </a:r>
          </a:p>
        </p:txBody>
      </p:sp>
      <p:sp>
        <p:nvSpPr>
          <p:cNvPr id="19" name="Tittel 18">
            <a:extLst>
              <a:ext uri="{FF2B5EF4-FFF2-40B4-BE49-F238E27FC236}">
                <a16:creationId xmlns:a16="http://schemas.microsoft.com/office/drawing/2014/main" id="{E5E996F1-4578-0A42-8A64-3A3019554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338369"/>
            <a:ext cx="7014062" cy="603823"/>
          </a:xfrm>
        </p:spPr>
        <p:txBody>
          <a:bodyPr>
            <a:normAutofit/>
          </a:bodyPr>
          <a:lstStyle>
            <a:lvl1pPr>
              <a:defRPr sz="2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0DBDF80B-E014-0F4D-8487-58F4CECDEB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81607" y="5775699"/>
            <a:ext cx="1189244" cy="1189244"/>
          </a:xfrm>
          <a:prstGeom prst="rect">
            <a:avLst/>
          </a:prstGeom>
        </p:spPr>
      </p:pic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B528955-5B74-C948-B908-62349EDCF92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721600" y="591127"/>
            <a:ext cx="3998913" cy="53667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Sett inn objekt</a:t>
            </a:r>
          </a:p>
        </p:txBody>
      </p:sp>
    </p:spTree>
    <p:extLst>
      <p:ext uri="{BB962C8B-B14F-4D97-AF65-F5344CB8AC3E}">
        <p14:creationId xmlns:p14="http://schemas.microsoft.com/office/powerpoint/2010/main" val="55320946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AF6C05D0-4184-6E41-92A7-409BB90D445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5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4" name="Plassholder for tekst 11">
            <a:extLst>
              <a:ext uri="{FF2B5EF4-FFF2-40B4-BE49-F238E27FC236}">
                <a16:creationId xmlns:a16="http://schemas.microsoft.com/office/drawing/2014/main" id="{59A91941-E982-AA44-8FC0-C88CEAA44EA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6295584"/>
            <a:ext cx="4213860" cy="562416"/>
          </a:xfrm>
          <a:solidFill>
            <a:schemeClr val="bg2"/>
          </a:solidFill>
          <a:ln w="15875">
            <a:noFill/>
          </a:ln>
        </p:spPr>
        <p:txBody>
          <a:bodyPr wrap="square" lIns="180000" tIns="180000" rIns="180000" bIns="180000" numCol="1" anchor="b">
            <a:spAutoFit/>
          </a:bodyPr>
          <a:lstStyle>
            <a:lvl1pPr marL="0" indent="0">
              <a:lnSpc>
                <a:spcPts val="1700"/>
              </a:lnSpc>
              <a:buFont typeface="+mj-lt"/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Fotokreditt</a:t>
            </a:r>
          </a:p>
        </p:txBody>
      </p:sp>
    </p:spTree>
    <p:extLst>
      <p:ext uri="{BB962C8B-B14F-4D97-AF65-F5344CB8AC3E}">
        <p14:creationId xmlns:p14="http://schemas.microsoft.com/office/powerpoint/2010/main" val="925479356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k 6" descr="Åpent anførselstegn kontur">
            <a:extLst>
              <a:ext uri="{FF2B5EF4-FFF2-40B4-BE49-F238E27FC236}">
                <a16:creationId xmlns:a16="http://schemas.microsoft.com/office/drawing/2014/main" id="{6F2152DA-410D-5746-9D7B-D66F5071A6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flipH="1" flipV="1">
            <a:off x="2316251" y="1703858"/>
            <a:ext cx="914400" cy="914400"/>
          </a:xfrm>
          <a:prstGeom prst="rect">
            <a:avLst/>
          </a:prstGeom>
        </p:spPr>
      </p:pic>
      <p:sp>
        <p:nvSpPr>
          <p:cNvPr id="3" name="Undertittel 2">
            <a:extLst>
              <a:ext uri="{FF2B5EF4-FFF2-40B4-BE49-F238E27FC236}">
                <a16:creationId xmlns:a16="http://schemas.microsoft.com/office/drawing/2014/main" id="{918C4C9F-BC90-0040-8522-A48DE73842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30551" y="2697502"/>
            <a:ext cx="6263869" cy="1683998"/>
          </a:xfrm>
        </p:spPr>
        <p:txBody>
          <a:bodyPr>
            <a:normAutofit/>
          </a:bodyPr>
          <a:lstStyle>
            <a:lvl1pPr marL="0" indent="0" algn="l">
              <a:lnSpc>
                <a:spcPts val="26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1A62481C-09DC-1B4B-868E-7F41B455411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81607" y="5775699"/>
            <a:ext cx="1189244" cy="118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605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dertittel 2">
            <a:extLst>
              <a:ext uri="{FF2B5EF4-FFF2-40B4-BE49-F238E27FC236}">
                <a16:creationId xmlns:a16="http://schemas.microsoft.com/office/drawing/2014/main" id="{B257E247-D572-1F41-977A-1581D666AD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30551" y="2697502"/>
            <a:ext cx="6263869" cy="1683998"/>
          </a:xfrm>
        </p:spPr>
        <p:txBody>
          <a:bodyPr>
            <a:normAutofit/>
          </a:bodyPr>
          <a:lstStyle>
            <a:lvl1pPr marL="0" indent="0" algn="l">
              <a:lnSpc>
                <a:spcPts val="26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07362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BCED3080-AC34-9247-B9D4-D46B7FD92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751" y="5013654"/>
            <a:ext cx="3260348" cy="1286980"/>
          </a:xfrm>
          <a:prstGeom prst="rect">
            <a:avLst/>
          </a:prstGeom>
        </p:spPr>
      </p:pic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3435218-7123-5849-A84B-C5624E068C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75873" y="3206750"/>
            <a:ext cx="3795712" cy="1457325"/>
          </a:xfrm>
        </p:spPr>
        <p:txBody>
          <a:bodyPr/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nb-NO"/>
              <a:t>Fornavn Etternavn, </a:t>
            </a:r>
            <a:r>
              <a:rPr lang="nb-NO" err="1"/>
              <a:t>navn@nkvts.no</a:t>
            </a:r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785CCE4C-F9E7-2542-89DD-BE3B5CEFD7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5873" y="1482828"/>
            <a:ext cx="8517872" cy="1457325"/>
          </a:xfrm>
        </p:spPr>
        <p:txBody>
          <a:bodyPr anchor="b">
            <a:normAutofit/>
          </a:bodyPr>
          <a:lstStyle>
            <a:lvl1pPr marL="0" indent="0">
              <a:lnSpc>
                <a:spcPts val="5200"/>
              </a:lnSpc>
              <a:buNone/>
              <a:defRPr sz="45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/>
              <a:t>Takk for oss</a:t>
            </a:r>
          </a:p>
        </p:txBody>
      </p:sp>
    </p:spTree>
    <p:extLst>
      <p:ext uri="{BB962C8B-B14F-4D97-AF65-F5344CB8AC3E}">
        <p14:creationId xmlns:p14="http://schemas.microsoft.com/office/powerpoint/2010/main" val="23696678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072F8B1-C46B-D44C-90B2-3D5E90A8B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14EA72C-0BED-A247-882E-E30FF22723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05155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2DCBCD8-A1F0-DD4A-BC39-DC8170235C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14731-3CDE-DB45-8710-A698C3D4DA86}" type="datetimeFigureOut">
              <a:rPr lang="nb-NO" smtClean="0"/>
              <a:pPr/>
              <a:t>21.10.2022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C510EED-57A3-C341-938F-9F91A90847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924845C1-D7FD-BD42-92F8-9797BE6E6F52}"/>
              </a:ext>
            </a:extLst>
          </p:cNvPr>
          <p:cNvSpPr txBox="1"/>
          <p:nvPr/>
        </p:nvSpPr>
        <p:spPr>
          <a:xfrm>
            <a:off x="10866120" y="65074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A09F0AB-E091-264B-B219-299CE1F57633}"/>
              </a:ext>
            </a:extLst>
          </p:cNvPr>
          <p:cNvSpPr txBox="1"/>
          <p:nvPr userDrawn="1"/>
        </p:nvSpPr>
        <p:spPr>
          <a:xfrm>
            <a:off x="10866120" y="65074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6258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6" r:id="rId2"/>
    <p:sldLayoutId id="2147483677" r:id="rId3"/>
    <p:sldLayoutId id="2147483678" r:id="rId4"/>
    <p:sldLayoutId id="2147483679" r:id="rId5"/>
    <p:sldLayoutId id="2147483681" r:id="rId6"/>
    <p:sldLayoutId id="2147483695" r:id="rId7"/>
    <p:sldLayoutId id="2147483691" r:id="rId8"/>
    <p:sldLayoutId id="2147483682" r:id="rId9"/>
    <p:sldLayoutId id="2147483683" r:id="rId10"/>
    <p:sldLayoutId id="2147483685" r:id="rId11"/>
    <p:sldLayoutId id="2147483694" r:id="rId12"/>
    <p:sldLayoutId id="2147483686" r:id="rId13"/>
    <p:sldLayoutId id="2147483688" r:id="rId14"/>
    <p:sldLayoutId id="2147483689" r:id="rId15"/>
    <p:sldLayoutId id="2147483690" r:id="rId16"/>
  </p:sldLayoutIdLst>
  <p:txStyles>
    <p:titleStyle>
      <a:lvl1pPr algn="l" defTabSz="914400" rtl="0" eaLnBrk="1" latinLnBrk="0" hangingPunct="1">
        <a:lnSpc>
          <a:spcPts val="42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ts val="24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24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4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15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vimeo.com/736786632/705d5793cf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akiah.ottesen@nkvts.no" TargetMode="External"/><Relationship Id="rId7" Type="http://schemas.openxmlformats.org/officeDocument/2006/relationships/hyperlink" Target="mailto:a.l.andreassen@nkvts.no" TargetMode="External"/><Relationship Id="rId2" Type="http://schemas.openxmlformats.org/officeDocument/2006/relationships/hyperlink" Target="mailto:siri.thoresen@nkvts.no" TargetMode="External"/><Relationship Id="rId1" Type="http://schemas.openxmlformats.org/officeDocument/2006/relationships/slideLayout" Target="../slideLayouts/slideLayout16.xml"/><Relationship Id="rId6" Type="http://schemas.openxmlformats.org/officeDocument/2006/relationships/hyperlink" Target="mailto:ines.blix@nkvts.no" TargetMode="External"/><Relationship Id="rId5" Type="http://schemas.openxmlformats.org/officeDocument/2006/relationships/hyperlink" Target="mailto:a.n.rustand@nkvts.no" TargetMode="External"/><Relationship Id="rId4" Type="http://schemas.openxmlformats.org/officeDocument/2006/relationships/hyperlink" Target="mailto:l.u.arntzen@nkvts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5291291" y="2774768"/>
            <a:ext cx="9222105" cy="3135647"/>
          </a:xfrm>
        </p:spPr>
        <p:txBody>
          <a:bodyPr/>
          <a:lstStyle/>
          <a:p>
            <a:r>
              <a:rPr lang="nb-NO"/>
              <a:t/>
            </a:r>
            <a:br>
              <a:rPr lang="nb-NO"/>
            </a:br>
            <a:r>
              <a:rPr lang="nb-NO"/>
              <a:t/>
            </a:r>
            <a:br>
              <a:rPr lang="nb-NO"/>
            </a:br>
            <a:r>
              <a:rPr lang="nb-NO"/>
              <a:t/>
            </a:r>
            <a:br>
              <a:rPr lang="nb-NO"/>
            </a:br>
            <a:r>
              <a:rPr lang="nb-NO"/>
              <a:t/>
            </a:r>
            <a:br>
              <a:rPr lang="nb-NO"/>
            </a:br>
            <a:r>
              <a:rPr lang="nb-NO"/>
              <a:t/>
            </a:r>
            <a:br>
              <a:rPr lang="nb-NO"/>
            </a:br>
            <a:r>
              <a:rPr lang="nb-NO"/>
              <a:t/>
            </a:r>
            <a:br>
              <a:rPr lang="nb-NO"/>
            </a:br>
            <a:endParaRPr lang="nb-NO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27405" y="806244"/>
            <a:ext cx="2182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>
                <a:solidFill>
                  <a:schemeClr val="bg1"/>
                </a:solidFill>
              </a:rPr>
              <a:t>Hjelpeapparater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65073" y="3572848"/>
            <a:ext cx="9356130" cy="1880175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nb-NO" dirty="0"/>
              <a:t>Trust-studien: Tillit og helse hos overgrepsutsatte</a:t>
            </a:r>
            <a:br>
              <a:rPr lang="nb-NO" dirty="0"/>
            </a:br>
            <a:r>
              <a:rPr lang="nb-NO" dirty="0"/>
              <a:t/>
            </a:r>
            <a:br>
              <a:rPr lang="nb-NO" dirty="0"/>
            </a:br>
            <a:r>
              <a:rPr lang="nb-NO" sz="2800" dirty="0"/>
              <a:t>Hva, hvorfor, hvem og hvordan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879" y="-227023"/>
            <a:ext cx="7323344" cy="412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90018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476AA3D-C591-41E2-A180-3E01AA1EB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0040" y="-302197"/>
            <a:ext cx="7995787" cy="1325563"/>
          </a:xfrm>
        </p:spPr>
        <p:txBody>
          <a:bodyPr/>
          <a:lstStyle/>
          <a:p>
            <a:r>
              <a:rPr lang="en-US" dirty="0">
                <a:cs typeface="Calibri"/>
              </a:rPr>
              <a:t>Status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285" y="142488"/>
            <a:ext cx="2003755" cy="1128005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564707"/>
              </p:ext>
            </p:extLst>
          </p:nvPr>
        </p:nvGraphicFramePr>
        <p:xfrm>
          <a:off x="1126837" y="1605233"/>
          <a:ext cx="8128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5236">
                  <a:extLst>
                    <a:ext uri="{9D8B030D-6E8A-4147-A177-3AD203B41FA5}">
                      <a16:colId xmlns:a16="http://schemas.microsoft.com/office/drawing/2014/main" val="1040587355"/>
                    </a:ext>
                  </a:extLst>
                </a:gridCol>
                <a:gridCol w="2022764">
                  <a:extLst>
                    <a:ext uri="{9D8B030D-6E8A-4147-A177-3AD203B41FA5}">
                      <a16:colId xmlns:a16="http://schemas.microsoft.com/office/drawing/2014/main" val="3533848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b="1" dirty="0">
                          <a:solidFill>
                            <a:schemeClr val="tx1"/>
                          </a:solidFill>
                        </a:rPr>
                        <a:t>Design av studien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 dirty="0">
                          <a:solidFill>
                            <a:schemeClr val="tx1"/>
                          </a:solidFill>
                        </a:rPr>
                        <a:t>OK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099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b="1" dirty="0">
                          <a:solidFill>
                            <a:schemeClr val="tx1"/>
                          </a:solidFill>
                        </a:rPr>
                        <a:t>Finansiering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 dirty="0">
                          <a:solidFill>
                            <a:schemeClr val="tx1"/>
                          </a:solidFill>
                        </a:rPr>
                        <a:t>OK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382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b="1" dirty="0">
                          <a:solidFill>
                            <a:schemeClr val="tx1"/>
                          </a:solidFill>
                        </a:rPr>
                        <a:t>Godkjenning Etisk</a:t>
                      </a:r>
                      <a:r>
                        <a:rPr lang="nb-NO" b="1" baseline="0" dirty="0">
                          <a:solidFill>
                            <a:schemeClr val="tx1"/>
                          </a:solidFill>
                        </a:rPr>
                        <a:t> komite</a:t>
                      </a:r>
                      <a:endParaRPr lang="nb-NO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 dirty="0">
                          <a:solidFill>
                            <a:schemeClr val="tx1"/>
                          </a:solidFill>
                        </a:rPr>
                        <a:t>OK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8664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b="1" dirty="0">
                          <a:solidFill>
                            <a:schemeClr val="tx1"/>
                          </a:solidFill>
                        </a:rPr>
                        <a:t>Informasjonsfilm og brosjyre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 dirty="0">
                          <a:solidFill>
                            <a:schemeClr val="tx1"/>
                          </a:solidFill>
                        </a:rPr>
                        <a:t>OK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2353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b="1" dirty="0">
                          <a:solidFill>
                            <a:schemeClr val="tx1"/>
                          </a:solidFill>
                        </a:rPr>
                        <a:t>Teknisk løsning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 dirty="0">
                          <a:solidFill>
                            <a:schemeClr val="tx1"/>
                          </a:solidFill>
                        </a:rPr>
                        <a:t>OK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04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b="1" dirty="0">
                          <a:solidFill>
                            <a:schemeClr val="tx1"/>
                          </a:solidFill>
                        </a:rPr>
                        <a:t>Invitasjon til overgrepsmottak*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 dirty="0">
                          <a:solidFill>
                            <a:schemeClr val="tx1"/>
                          </a:solidFill>
                        </a:rPr>
                        <a:t>OK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620633"/>
                  </a:ext>
                </a:extLst>
              </a:tr>
            </a:tbl>
          </a:graphicData>
        </a:graphic>
      </p:graphicFrame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CD9C5530-E204-4391-B2A0-C33A351266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26837" y="4652417"/>
            <a:ext cx="9863152" cy="1514107"/>
          </a:xfrm>
        </p:spPr>
        <p:txBody>
          <a:bodyPr vert="horz" lIns="91440" tIns="45720" rIns="91440" bIns="45720" numCol="1" spcCol="54000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cs typeface="Calibri" panose="020F0502020204030204"/>
              </a:rPr>
              <a:t>Samarbeide med hvert enkelt mottak som vil delta i studien.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cs typeface="Calibri" panose="020F0502020204030204"/>
              </a:rPr>
              <a:t>Søke eksterne midler til utvidelse av observasjonstiden.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sz="2000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sz="2000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dirty="0">
              <a:cs typeface="Calibri" panose="020F050202020403020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26837" y="3830273"/>
            <a:ext cx="162897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50" dirty="0"/>
              <a:t>*Avventer ‘Eir’-mottakene</a:t>
            </a:r>
          </a:p>
        </p:txBody>
      </p:sp>
    </p:spTree>
    <p:extLst>
      <p:ext uri="{BB962C8B-B14F-4D97-AF65-F5344CB8AC3E}">
        <p14:creationId xmlns:p14="http://schemas.microsoft.com/office/powerpoint/2010/main" val="3355451744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9C5530-E204-4391-B2A0-C33A351266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76375" y="1886828"/>
            <a:ext cx="9863152" cy="4103266"/>
          </a:xfrm>
        </p:spPr>
        <p:txBody>
          <a:bodyPr vert="horz" lIns="91440" tIns="45720" rIns="91440" bIns="45720" numCol="1" spcCol="540000" rtlCol="0" anchor="t">
            <a:normAutofit/>
          </a:bodyPr>
          <a:lstStyle/>
          <a:p>
            <a:pPr marL="285750" indent="-285750">
              <a:buChar char="•"/>
            </a:pPr>
            <a:endParaRPr lang="en-US" sz="2000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sz="2000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dirty="0">
              <a:cs typeface="Calibri" panose="020F0502020204030204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2B9142C-6215-469F-97E8-7B6192503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6683" y="-148113"/>
            <a:ext cx="9107689" cy="1150373"/>
          </a:xfrm>
        </p:spPr>
        <p:txBody>
          <a:bodyPr/>
          <a:lstStyle/>
          <a:p>
            <a:r>
              <a:rPr lang="en-US" dirty="0">
                <a:cs typeface="Calibri"/>
              </a:rPr>
              <a:t>                           : </a:t>
            </a:r>
            <a:r>
              <a:rPr lang="nb-NO" dirty="0">
                <a:cs typeface="Calibri"/>
              </a:rPr>
              <a:t>Hva? 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D9C5530-E204-4391-B2A0-C33A351266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3548" y="1561094"/>
            <a:ext cx="9863152" cy="4564772"/>
          </a:xfrm>
        </p:spPr>
        <p:txBody>
          <a:bodyPr vert="horz" lIns="91440" tIns="45720" rIns="91440" bIns="45720" numCol="1" spcCol="54000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cs typeface="Calibri" panose="020F0502020204030204"/>
              </a:rPr>
              <a:t>Longitudinell studie av helse og tillit hos overgrepsutsatte. </a:t>
            </a:r>
            <a:br>
              <a:rPr lang="nb-NO" sz="2000" dirty="0">
                <a:cs typeface="Calibri" panose="020F0502020204030204"/>
              </a:rPr>
            </a:br>
            <a:endParaRPr lang="nb-NO" sz="2000" dirty="0"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cs typeface="Calibri" panose="020F0502020204030204"/>
              </a:rPr>
              <a:t>Tre måletidspunkt: 1/2 uker - 3 mnd. – 6 mnd.</a:t>
            </a:r>
            <a:br>
              <a:rPr lang="nb-NO" sz="2000" dirty="0">
                <a:cs typeface="Calibri" panose="020F0502020204030204"/>
              </a:rPr>
            </a:br>
            <a:endParaRPr lang="nb-NO" sz="2000" dirty="0"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cs typeface="Calibri" panose="020F0502020204030204"/>
              </a:rPr>
              <a:t>Valgfri modalitet: Deltaker velger mellom web-spørreskjema og telefon-intervju.</a:t>
            </a:r>
            <a:br>
              <a:rPr lang="nb-NO" sz="2000" dirty="0">
                <a:cs typeface="Calibri" panose="020F0502020204030204"/>
              </a:rPr>
            </a:br>
            <a:endParaRPr lang="nb-NO" sz="2000" dirty="0"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cs typeface="Calibri" panose="020F0502020204030204"/>
              </a:rPr>
              <a:t>Inklusjonskriterier: &gt;16 år. Snakker norsk/engelsk. Kan ha en samtale (</a:t>
            </a:r>
            <a:r>
              <a:rPr lang="nb-NO" sz="2000" dirty="0" err="1">
                <a:cs typeface="Calibri" panose="020F0502020204030204"/>
              </a:rPr>
              <a:t>mht</a:t>
            </a:r>
            <a:r>
              <a:rPr lang="nb-NO" sz="2000" dirty="0">
                <a:cs typeface="Calibri" panose="020F0502020204030204"/>
              </a:rPr>
              <a:t> rus/psykose).</a:t>
            </a:r>
          </a:p>
          <a:p>
            <a:r>
              <a:rPr lang="nb-NO" sz="2000" b="1" dirty="0">
                <a:cs typeface="Calibri" panose="020F0502020204030204"/>
              </a:rPr>
              <a:t/>
            </a:r>
            <a:br>
              <a:rPr lang="nb-NO" sz="2000" b="1" dirty="0">
                <a:cs typeface="Calibri" panose="020F0502020204030204"/>
              </a:rPr>
            </a:br>
            <a:endParaRPr lang="en-US" sz="2000" dirty="0"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sz="2000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sz="2000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dirty="0">
              <a:cs typeface="Calibri" panose="020F050202020403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42" y="93061"/>
            <a:ext cx="2003755" cy="112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713023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9C5530-E204-4391-B2A0-C33A351266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76375" y="1886828"/>
            <a:ext cx="9863152" cy="4103266"/>
          </a:xfrm>
        </p:spPr>
        <p:txBody>
          <a:bodyPr vert="horz" lIns="91440" tIns="45720" rIns="91440" bIns="45720" numCol="1" spcCol="540000" rtlCol="0" anchor="t">
            <a:normAutofit/>
          </a:bodyPr>
          <a:lstStyle/>
          <a:p>
            <a:pPr marL="285750" indent="-285750">
              <a:buChar char="•"/>
            </a:pPr>
            <a:endParaRPr lang="en-US" sz="2000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sz="2000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dirty="0">
              <a:cs typeface="Calibri" panose="020F0502020204030204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2B9142C-6215-469F-97E8-7B6192503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6683" y="-148113"/>
            <a:ext cx="9107689" cy="1150373"/>
          </a:xfrm>
        </p:spPr>
        <p:txBody>
          <a:bodyPr/>
          <a:lstStyle/>
          <a:p>
            <a:r>
              <a:rPr lang="en-US" dirty="0">
                <a:cs typeface="Calibri"/>
              </a:rPr>
              <a:t>                           : </a:t>
            </a:r>
            <a:r>
              <a:rPr lang="nb-NO" dirty="0">
                <a:cs typeface="Calibri"/>
              </a:rPr>
              <a:t>Hvorfor? 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D9C5530-E204-4391-B2A0-C33A351266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3548" y="1561094"/>
            <a:ext cx="9863152" cy="4564772"/>
          </a:xfrm>
        </p:spPr>
        <p:txBody>
          <a:bodyPr vert="horz" lIns="91440" tIns="45720" rIns="91440" bIns="45720" numCol="1" spcCol="54000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cs typeface="Calibri" panose="020F0502020204030204"/>
              </a:rPr>
              <a:t>Klinisk: Identifisere betingelser for god helseutvikling, med særlig fokus på</a:t>
            </a:r>
            <a:br>
              <a:rPr lang="nb-NO" sz="2000" dirty="0">
                <a:cs typeface="Calibri" panose="020F0502020204030204"/>
              </a:rPr>
            </a:br>
            <a:r>
              <a:rPr lang="nb-NO" sz="2000" dirty="0">
                <a:cs typeface="Calibri" panose="020F0502020204030204"/>
              </a:rPr>
              <a:t>hva som skjer i møter med helsetjeneste, rettsvesen, politi og familie/venner. </a:t>
            </a:r>
            <a:br>
              <a:rPr lang="nb-NO" sz="2000" dirty="0">
                <a:cs typeface="Calibri" panose="020F0502020204030204"/>
              </a:rPr>
            </a:br>
            <a:endParaRPr lang="nb-NO" sz="2000" dirty="0"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cs typeface="Calibri" panose="020F0502020204030204"/>
              </a:rPr>
              <a:t>Praktisk: </a:t>
            </a:r>
            <a:r>
              <a:rPr lang="nb-NO" sz="2000" dirty="0"/>
              <a:t>Kartlegge ressursbehov som kan videreformidles til myndighetene.</a:t>
            </a:r>
            <a:br>
              <a:rPr lang="nb-NO" sz="2000" dirty="0"/>
            </a:br>
            <a:endParaRPr lang="nb-NO" sz="2400" dirty="0"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cs typeface="Calibri" panose="020F0502020204030204"/>
              </a:rPr>
              <a:t>Teoretisk: Utvikle en sosial-kognitiv modell for helseutvikling.</a:t>
            </a:r>
          </a:p>
          <a:p>
            <a:pPr marL="457200" indent="-457200">
              <a:buAutoNum type="arabicPeriod"/>
            </a:pPr>
            <a:endParaRPr lang="en-US" sz="2000" dirty="0"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sz="2000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sz="2000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dirty="0">
              <a:cs typeface="Calibri" panose="020F050202020403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998" y="99240"/>
            <a:ext cx="2003755" cy="11280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746" y="4094449"/>
            <a:ext cx="4603026" cy="259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89944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9C5530-E204-4391-B2A0-C33A351266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76375" y="1886828"/>
            <a:ext cx="9863152" cy="4103266"/>
          </a:xfrm>
        </p:spPr>
        <p:txBody>
          <a:bodyPr vert="horz" lIns="91440" tIns="45720" rIns="91440" bIns="45720" numCol="1" spcCol="540000" rtlCol="0" anchor="t">
            <a:normAutofit/>
          </a:bodyPr>
          <a:lstStyle/>
          <a:p>
            <a:pPr marL="285750" indent="-285750">
              <a:buChar char="•"/>
            </a:pPr>
            <a:endParaRPr lang="en-US" sz="2000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sz="2000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dirty="0">
              <a:cs typeface="Calibri" panose="020F0502020204030204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2B9142C-6215-469F-97E8-7B6192503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6683" y="-148113"/>
            <a:ext cx="9107689" cy="1150373"/>
          </a:xfrm>
        </p:spPr>
        <p:txBody>
          <a:bodyPr/>
          <a:lstStyle/>
          <a:p>
            <a:r>
              <a:rPr lang="en-US" dirty="0">
                <a:cs typeface="Calibri"/>
              </a:rPr>
              <a:t>                           : </a:t>
            </a:r>
            <a:r>
              <a:rPr lang="nb-NO" dirty="0">
                <a:cs typeface="Calibri"/>
              </a:rPr>
              <a:t>Hvem? 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D9C5530-E204-4391-B2A0-C33A351266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0619" y="1561094"/>
            <a:ext cx="9863152" cy="3214793"/>
          </a:xfrm>
        </p:spPr>
        <p:txBody>
          <a:bodyPr vert="horz" lIns="91440" tIns="45720" rIns="91440" bIns="45720" numCol="1" spcCol="54000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cs typeface="Calibri" panose="020F0502020204030204"/>
              </a:rPr>
              <a:t>NKVTS ansvarlig for studien, i samarbeid med NKLM</a:t>
            </a:r>
            <a:br>
              <a:rPr lang="nb-NO" sz="2000" dirty="0">
                <a:cs typeface="Calibri" panose="020F0502020204030204"/>
              </a:rPr>
            </a:br>
            <a:endParaRPr lang="nb-NO" sz="2000" dirty="0"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cs typeface="Calibri" panose="020F0502020204030204"/>
              </a:rPr>
              <a:t>Vi </a:t>
            </a:r>
            <a:r>
              <a:rPr lang="nb-NO" sz="2000" u="sng" dirty="0">
                <a:cs typeface="Calibri" panose="020F0502020204030204"/>
              </a:rPr>
              <a:t>inviterer</a:t>
            </a:r>
            <a:r>
              <a:rPr lang="nb-NO" sz="2000" dirty="0">
                <a:cs typeface="Calibri" panose="020F0502020204030204"/>
              </a:rPr>
              <a:t> norske overgrepsmottak til samarbeid: Det enkelte mottak beslutter. </a:t>
            </a:r>
            <a:br>
              <a:rPr lang="nb-NO" sz="2000" dirty="0">
                <a:cs typeface="Calibri" panose="020F0502020204030204"/>
              </a:rPr>
            </a:br>
            <a:endParaRPr lang="nb-NO" sz="2000" dirty="0"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cs typeface="Calibri" panose="020F0502020204030204"/>
              </a:rPr>
              <a:t>Justisdep finansierer studien. Resultater skal meldes tilbake til beslutningstakere. </a:t>
            </a:r>
            <a:br>
              <a:rPr lang="nb-NO" sz="2000" dirty="0">
                <a:cs typeface="Calibri" panose="020F0502020204030204"/>
              </a:rPr>
            </a:br>
            <a:endParaRPr lang="nb-NO" sz="2000" dirty="0"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cs typeface="Calibri" panose="020F0502020204030204"/>
              </a:rPr>
              <a:t>Brukere representert ved blant annet: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sz="2000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sz="2000" dirty="0">
              <a:cs typeface="Calibri" panose="020F0502020204030204"/>
            </a:endParaRPr>
          </a:p>
          <a:p>
            <a:pPr marL="457200" indent="-457200">
              <a:buAutoNum type="arabicPeriod"/>
            </a:pPr>
            <a:endParaRPr lang="en-US" sz="2000" dirty="0"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cs typeface="Calibri" panose="020F050202020403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sz="2000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sz="2000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dirty="0">
              <a:cs typeface="Calibri" panose="020F050202020403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285" y="89189"/>
            <a:ext cx="2003755" cy="11280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040" y="4775887"/>
            <a:ext cx="1095098" cy="9079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2104" y="4778549"/>
            <a:ext cx="2074776" cy="8827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3846" y="4702283"/>
            <a:ext cx="1042382" cy="102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817829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31904" y="3311309"/>
            <a:ext cx="10539873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1400" dirty="0"/>
              <a:t>                        Siri Thoresen                                 Akiah Ottesen                                    Ines Blix                                Anne Lie Andreassen              </a:t>
            </a:r>
            <a:br>
              <a:rPr lang="nb-NO" sz="1400" dirty="0"/>
            </a:br>
            <a:r>
              <a:rPr lang="nb-NO" sz="1400" dirty="0"/>
              <a:t>                       Forsker I, 50%                        Psykologspesialist, 50%                       Forsker II, 50%                       Forskningsrådgiver, 50%</a:t>
            </a:r>
            <a:endParaRPr lang="nb-NO" sz="1400" dirty="0"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41673" y="6161729"/>
            <a:ext cx="10889673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1400" dirty="0"/>
              <a:t>                            Lisa Arntzen                                 Andrea Rustand                               Grethe Johnsen</a:t>
            </a:r>
          </a:p>
          <a:p>
            <a:r>
              <a:rPr lang="nb-NO" sz="1400" dirty="0"/>
              <a:t>                      Stipendiat, i perm                   Prosjektmedarbeider, 100%                      Forsker II, 5%</a:t>
            </a:r>
            <a:endParaRPr lang="nb-NO" sz="1400" dirty="0">
              <a:cs typeface="Calibri"/>
            </a:endParaRP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13A6B118-48CA-4E58-837C-7DAEE70536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88" r="18991" b="5333"/>
          <a:stretch/>
        </p:blipFill>
        <p:spPr>
          <a:xfrm>
            <a:off x="1684936" y="1692004"/>
            <a:ext cx="1564517" cy="1600643"/>
          </a:xfrm>
          <a:prstGeom prst="rect">
            <a:avLst/>
          </a:prstGeom>
        </p:spPr>
      </p:pic>
      <p:pic>
        <p:nvPicPr>
          <p:cNvPr id="7" name="Picture 8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0855E48E-71A8-48ED-BC20-14CF958957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52" t="70" r="27049" b="9726"/>
          <a:stretch/>
        </p:blipFill>
        <p:spPr>
          <a:xfrm>
            <a:off x="3995936" y="1692004"/>
            <a:ext cx="1517950" cy="1598839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150CAFF8-4FBC-45B4-B3BE-493043AA0F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609" r="25971" b="8230"/>
          <a:stretch/>
        </p:blipFill>
        <p:spPr>
          <a:xfrm>
            <a:off x="6260369" y="1691338"/>
            <a:ext cx="1520263" cy="1600170"/>
          </a:xfrm>
          <a:prstGeom prst="rect">
            <a:avLst/>
          </a:prstGeom>
        </p:spPr>
      </p:pic>
      <p:pic>
        <p:nvPicPr>
          <p:cNvPr id="10" name="Picture 10" descr="A picture containing person, clothing, indoor, shirt&#10;&#10;Description automatically generated">
            <a:extLst>
              <a:ext uri="{FF2B5EF4-FFF2-40B4-BE49-F238E27FC236}">
                <a16:creationId xmlns:a16="http://schemas.microsoft.com/office/drawing/2014/main" id="{969C8054-16B1-44A7-BB62-EDA5B7BCE11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717" t="306" r="24228" b="12232"/>
          <a:stretch/>
        </p:blipFill>
        <p:spPr>
          <a:xfrm>
            <a:off x="2750685" y="4425933"/>
            <a:ext cx="1565143" cy="1644638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0AF594FE-731F-4406-B7A0-4EA8E496E33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609" r="25971" b="10092"/>
          <a:stretch/>
        </p:blipFill>
        <p:spPr>
          <a:xfrm>
            <a:off x="5060808" y="4426007"/>
            <a:ext cx="1544708" cy="1644564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F9BA0AAB-A49F-24ED-2595-56D47F5CEB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0496" y="4423183"/>
            <a:ext cx="1591705" cy="1647388"/>
          </a:xfrm>
          <a:prstGeom prst="rect">
            <a:avLst/>
          </a:prstGeom>
        </p:spPr>
      </p:pic>
      <p:pic>
        <p:nvPicPr>
          <p:cNvPr id="5" name="Picture 12" descr="A picture containing person, wall, indoor, dark&#10;&#10;Description automatically generated">
            <a:extLst>
              <a:ext uri="{FF2B5EF4-FFF2-40B4-BE49-F238E27FC236}">
                <a16:creationId xmlns:a16="http://schemas.microsoft.com/office/drawing/2014/main" id="{E2D84931-E6AF-EB5D-60F3-992B98CB3BB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3497" t="2141" r="27812" b="5199"/>
          <a:stretch/>
        </p:blipFill>
        <p:spPr>
          <a:xfrm>
            <a:off x="8524802" y="1691182"/>
            <a:ext cx="1486757" cy="1599661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52B9142C-6215-469F-97E8-7B6192503B23}"/>
              </a:ext>
            </a:extLst>
          </p:cNvPr>
          <p:cNvSpPr txBox="1">
            <a:spLocks/>
          </p:cNvSpPr>
          <p:nvPr/>
        </p:nvSpPr>
        <p:spPr>
          <a:xfrm>
            <a:off x="-1099284" y="-166264"/>
            <a:ext cx="9107689" cy="11503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ts val="4200"/>
              </a:lnSpc>
              <a:spcBef>
                <a:spcPct val="0"/>
              </a:spcBef>
              <a:buNone/>
              <a:defRPr sz="35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cs typeface="Calibri"/>
              </a:rPr>
              <a:t>                                      </a:t>
            </a:r>
            <a:r>
              <a:rPr lang="nb-NO" dirty="0" err="1">
                <a:cs typeface="Calibri"/>
              </a:rPr>
              <a:t>Crew</a:t>
            </a:r>
            <a:endParaRPr lang="nb-NO" dirty="0">
              <a:cs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55F74DF-7DBF-4825-AACC-3D2F4D382F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3058" y="96768"/>
            <a:ext cx="2003755" cy="112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40395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9C5530-E204-4391-B2A0-C33A351266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76375" y="1886828"/>
            <a:ext cx="9863152" cy="4103266"/>
          </a:xfrm>
        </p:spPr>
        <p:txBody>
          <a:bodyPr vert="horz" lIns="91440" tIns="45720" rIns="91440" bIns="45720" numCol="1" spcCol="540000" rtlCol="0" anchor="t">
            <a:normAutofit/>
          </a:bodyPr>
          <a:lstStyle/>
          <a:p>
            <a:pPr marL="285750" indent="-285750">
              <a:buChar char="•"/>
            </a:pPr>
            <a:endParaRPr lang="en-US" sz="2000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sz="2000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dirty="0">
              <a:cs typeface="Calibri" panose="020F0502020204030204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2B9142C-6215-469F-97E8-7B6192503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436" y="92411"/>
            <a:ext cx="9450745" cy="1325563"/>
          </a:xfrm>
        </p:spPr>
        <p:txBody>
          <a:bodyPr/>
          <a:lstStyle/>
          <a:p>
            <a:r>
              <a:rPr lang="en-US" dirty="0">
                <a:cs typeface="Calibri"/>
              </a:rPr>
              <a:t>                     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D9C5530-E204-4391-B2A0-C33A351266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1933" y="1797634"/>
            <a:ext cx="9863152" cy="4103266"/>
          </a:xfrm>
        </p:spPr>
        <p:txBody>
          <a:bodyPr vert="horz" lIns="91440" tIns="45720" rIns="91440" bIns="45720" numCol="1" spcCol="540000" rtlCol="0" anchor="t">
            <a:normAutofit/>
          </a:bodyPr>
          <a:lstStyle/>
          <a:p>
            <a:pPr algn="ctr"/>
            <a:r>
              <a:rPr lang="en-US" sz="2000" b="1" dirty="0">
                <a:cs typeface="Calibri" panose="020F0502020204030204"/>
              </a:rPr>
              <a:t>         </a:t>
            </a:r>
            <a:r>
              <a:rPr lang="nb-NO" sz="2000" b="1" dirty="0">
                <a:cs typeface="Calibri" panose="020F0502020204030204"/>
              </a:rPr>
              <a:t> </a:t>
            </a:r>
            <a:r>
              <a:rPr lang="nb-NO" sz="1400" dirty="0">
                <a:cs typeface="Calibri" panose="020F0502020204030204"/>
              </a:rPr>
              <a:t>(Vårt forslag, dette er godkjent av Regional etisk komite, denne prosedyren får best svarprosent (Campbell, 2011))</a:t>
            </a:r>
          </a:p>
          <a:p>
            <a:endParaRPr lang="nb-NO" sz="2000" dirty="0">
              <a:cs typeface="Calibri" panose="020F0502020204030204"/>
            </a:endParaRPr>
          </a:p>
          <a:p>
            <a:pPr algn="ctr"/>
            <a:r>
              <a:rPr lang="nb-NO" sz="2000" dirty="0">
                <a:cs typeface="Calibri" panose="020F0502020204030204"/>
              </a:rPr>
              <a:t>Mottaket spør pasient om det er OK å vise informasjonsfilmen (&lt;2 min). </a:t>
            </a:r>
            <a:br>
              <a:rPr lang="nb-NO" sz="2000" dirty="0">
                <a:cs typeface="Calibri" panose="020F0502020204030204"/>
              </a:rPr>
            </a:br>
            <a:r>
              <a:rPr lang="nb-NO" sz="2000" dirty="0">
                <a:cs typeface="Calibri" panose="020F0502020204030204"/>
              </a:rPr>
              <a:t>Deretter tar pasienten stilling til om det er OK å få tilsendt SMS med link til </a:t>
            </a:r>
            <a:br>
              <a:rPr lang="nb-NO" sz="2000" dirty="0">
                <a:cs typeface="Calibri" panose="020F0502020204030204"/>
              </a:rPr>
            </a:br>
            <a:r>
              <a:rPr lang="nb-NO" sz="2000" dirty="0">
                <a:cs typeface="Calibri" panose="020F0502020204030204"/>
              </a:rPr>
              <a:t>informasjon om studien. </a:t>
            </a:r>
          </a:p>
          <a:p>
            <a:pPr algn="ctr"/>
            <a:r>
              <a:rPr lang="nb-NO" sz="2000" dirty="0">
                <a:cs typeface="Calibri" panose="020F0502020204030204"/>
              </a:rPr>
              <a:t/>
            </a:r>
            <a:br>
              <a:rPr lang="nb-NO" sz="2000" dirty="0">
                <a:cs typeface="Calibri" panose="020F0502020204030204"/>
              </a:rPr>
            </a:br>
            <a:r>
              <a:rPr lang="nb-NO" sz="2000" dirty="0">
                <a:cs typeface="Calibri" panose="020F0502020204030204"/>
              </a:rPr>
              <a:t>Derfra tar TRUST over. </a:t>
            </a:r>
            <a:r>
              <a:rPr lang="nb-NO" sz="2000" dirty="0">
                <a:solidFill>
                  <a:srgbClr val="000000"/>
                </a:solidFill>
                <a:cs typeface="Calibri" panose="020F0502020204030204"/>
              </a:rPr>
              <a:t/>
            </a:r>
            <a:br>
              <a:rPr lang="nb-NO" sz="2000" dirty="0">
                <a:solidFill>
                  <a:srgbClr val="000000"/>
                </a:solidFill>
                <a:cs typeface="Calibri" panose="020F0502020204030204"/>
              </a:rPr>
            </a:br>
            <a:r>
              <a:rPr lang="nb-NO" sz="2000" dirty="0">
                <a:solidFill>
                  <a:srgbClr val="000000"/>
                </a:solidFill>
                <a:cs typeface="Calibri" panose="020F0502020204030204"/>
              </a:rPr>
              <a:t/>
            </a:r>
            <a:br>
              <a:rPr lang="nb-NO" sz="2000" dirty="0">
                <a:solidFill>
                  <a:srgbClr val="000000"/>
                </a:solidFill>
                <a:cs typeface="Calibri" panose="020F0502020204030204"/>
              </a:rPr>
            </a:br>
            <a:r>
              <a:rPr lang="nb-NO" sz="2000" dirty="0">
                <a:cs typeface="Calibri" panose="020F0502020204030204"/>
              </a:rPr>
              <a:t/>
            </a:r>
            <a:br>
              <a:rPr lang="nb-NO" sz="2000" dirty="0">
                <a:cs typeface="Calibri" panose="020F0502020204030204"/>
              </a:rPr>
            </a:br>
            <a:r>
              <a:rPr lang="nb-NO" sz="2000" dirty="0">
                <a:solidFill>
                  <a:schemeClr val="tx2"/>
                </a:solidFill>
                <a:cs typeface="Calibri" panose="020F0502020204030204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Informasjonsfilm TRUST</a:t>
            </a:r>
            <a:endParaRPr lang="en-US" sz="2000" dirty="0">
              <a:solidFill>
                <a:schemeClr val="tx2"/>
              </a:solidFill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sz="2000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sz="2000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dirty="0">
              <a:cs typeface="Calibri" panose="020F0502020204030204"/>
            </a:endParaRPr>
          </a:p>
          <a:p>
            <a:pPr marL="285750" indent="-285750">
              <a:buChar char="•"/>
            </a:pPr>
            <a:endParaRPr lang="en-US" dirty="0">
              <a:cs typeface="Calibri" panose="020F0502020204030204"/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2B9142C-6215-469F-97E8-7B6192503B23}"/>
              </a:ext>
            </a:extLst>
          </p:cNvPr>
          <p:cNvSpPr txBox="1">
            <a:spLocks/>
          </p:cNvSpPr>
          <p:nvPr/>
        </p:nvSpPr>
        <p:spPr>
          <a:xfrm>
            <a:off x="-136683" y="-148113"/>
            <a:ext cx="9107689" cy="11503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ts val="4200"/>
              </a:lnSpc>
              <a:spcBef>
                <a:spcPct val="0"/>
              </a:spcBef>
              <a:buNone/>
              <a:defRPr sz="35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cs typeface="Calibri"/>
              </a:rPr>
              <a:t>                           : </a:t>
            </a:r>
            <a:r>
              <a:rPr lang="nb-NO" dirty="0">
                <a:cs typeface="Calibri"/>
              </a:rPr>
              <a:t>Hvordan?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642" y="108682"/>
            <a:ext cx="2003755" cy="112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735591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5C7705-DF8F-4FD3-B30C-7E10E15F22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4814" y="1383315"/>
            <a:ext cx="9504231" cy="4681382"/>
          </a:xfrm>
        </p:spPr>
        <p:txBody>
          <a:bodyPr vert="horz" lIns="91440" tIns="45720" rIns="91440" bIns="45720" numCol="1" spcCol="540000" rtlCol="0" anchor="t">
            <a:normAutofit/>
          </a:bodyPr>
          <a:lstStyle/>
          <a:p>
            <a:endParaRPr lang="en-US" dirty="0">
              <a:cs typeface="Calibri" panose="020F0502020204030204"/>
            </a:endParaRPr>
          </a:p>
          <a:p>
            <a:r>
              <a:rPr lang="nb-NO" dirty="0">
                <a:ea typeface="+mn-lt"/>
                <a:cs typeface="+mn-lt"/>
              </a:rPr>
              <a:t>Mottak bes om å </a:t>
            </a:r>
            <a:r>
              <a:rPr lang="nb-NO" u="sng" dirty="0">
                <a:ea typeface="+mn-lt"/>
                <a:cs typeface="+mn-lt"/>
              </a:rPr>
              <a:t>informere</a:t>
            </a:r>
            <a:r>
              <a:rPr lang="nb-NO" dirty="0">
                <a:ea typeface="+mn-lt"/>
                <a:cs typeface="+mn-lt"/>
              </a:rPr>
              <a:t>, ikke </a:t>
            </a:r>
            <a:r>
              <a:rPr lang="nb-NO" u="sng" dirty="0">
                <a:ea typeface="+mn-lt"/>
                <a:cs typeface="+mn-lt"/>
              </a:rPr>
              <a:t>rekruttere</a:t>
            </a:r>
            <a:r>
              <a:rPr lang="nb-NO" dirty="0">
                <a:ea typeface="+mn-lt"/>
                <a:cs typeface="+mn-lt"/>
              </a:rPr>
              <a:t> !</a:t>
            </a:r>
          </a:p>
          <a:p>
            <a:r>
              <a:rPr lang="nb-NO" dirty="0">
                <a:ea typeface="+mn-lt"/>
                <a:cs typeface="+mn-lt"/>
              </a:rPr>
              <a:t>Vi ønsker: At deltakerne </a:t>
            </a:r>
            <a:r>
              <a:rPr lang="nb-NO" i="1" dirty="0">
                <a:ea typeface="+mn-lt"/>
                <a:cs typeface="+mn-lt"/>
              </a:rPr>
              <a:t>best mulig </a:t>
            </a:r>
            <a:r>
              <a:rPr lang="nb-NO" dirty="0">
                <a:ea typeface="+mn-lt"/>
                <a:cs typeface="+mn-lt"/>
              </a:rPr>
              <a:t>representerer ‘alle’ pasienter</a:t>
            </a:r>
          </a:p>
          <a:p>
            <a:r>
              <a:rPr lang="nb-NO" dirty="0">
                <a:ea typeface="+mn-lt"/>
                <a:cs typeface="+mn-lt"/>
              </a:rPr>
              <a:t/>
            </a:r>
            <a:br>
              <a:rPr lang="nb-NO" dirty="0">
                <a:ea typeface="+mn-lt"/>
                <a:cs typeface="+mn-lt"/>
              </a:rPr>
            </a:br>
            <a:r>
              <a:rPr lang="nb-NO" dirty="0">
                <a:ea typeface="+mn-lt"/>
                <a:cs typeface="+mn-lt"/>
              </a:rPr>
              <a:t>Derfor håper vi: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ea typeface="+mn-lt"/>
                <a:cs typeface="+mn-lt"/>
              </a:rPr>
              <a:t>At forskjellige mottak blir med (små og store, over hele landet)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ea typeface="+mn-lt"/>
                <a:cs typeface="+mn-lt"/>
              </a:rPr>
              <a:t>At rekrutteringen kan skje før frafall (helst akutt, hvis mulig)</a:t>
            </a:r>
            <a:endParaRPr lang="nb-NO" dirty="0">
              <a:cs typeface="Calibri" panose="020F0502020204030204"/>
            </a:endParaRPr>
          </a:p>
          <a:p>
            <a:r>
              <a:rPr lang="en-US" sz="1100" dirty="0">
                <a:ea typeface="+mn-lt"/>
                <a:cs typeface="+mn-lt"/>
              </a:rPr>
              <a:t/>
            </a:r>
            <a:br>
              <a:rPr lang="en-US" sz="1100" dirty="0">
                <a:ea typeface="+mn-lt"/>
                <a:cs typeface="+mn-lt"/>
              </a:rPr>
            </a:br>
            <a:r>
              <a:rPr lang="en-US" dirty="0">
                <a:cs typeface="Calibri" panose="020F0502020204030204"/>
              </a:rPr>
              <a:t>                 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42" y="108682"/>
            <a:ext cx="2003755" cy="1128005"/>
          </a:xfrm>
          <a:prstGeom prst="rect">
            <a:avLst/>
          </a:prstGeom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52B9142C-6215-469F-97E8-7B6192503B23}"/>
              </a:ext>
            </a:extLst>
          </p:cNvPr>
          <p:cNvSpPr txBox="1">
            <a:spLocks/>
          </p:cNvSpPr>
          <p:nvPr/>
        </p:nvSpPr>
        <p:spPr>
          <a:xfrm>
            <a:off x="-136683" y="-148113"/>
            <a:ext cx="9107689" cy="11503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ts val="4200"/>
              </a:lnSpc>
              <a:spcBef>
                <a:spcPct val="0"/>
              </a:spcBef>
              <a:buNone/>
              <a:defRPr sz="35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cs typeface="Calibri"/>
              </a:rPr>
              <a:t>                           : </a:t>
            </a:r>
            <a:r>
              <a:rPr lang="nb-NO" dirty="0">
                <a:cs typeface="Calibri"/>
              </a:rPr>
              <a:t>Hvordan?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283" y="865740"/>
            <a:ext cx="5431651" cy="530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16570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CCE3050-C101-4B44-ACD8-A5BDD832D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204" y="-156673"/>
            <a:ext cx="7995787" cy="1325563"/>
          </a:xfrm>
        </p:spPr>
        <p:txBody>
          <a:bodyPr>
            <a:normAutofit/>
          </a:bodyPr>
          <a:lstStyle/>
          <a:p>
            <a:r>
              <a:rPr lang="nb-NO" dirty="0">
                <a:cs typeface="Calibri"/>
              </a:rPr>
              <a:t>Diskusjon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2987" y="1759976"/>
            <a:ext cx="75738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b-NO" dirty="0">
              <a:solidFill>
                <a:srgbClr val="212121"/>
              </a:solidFill>
              <a:latin typeface="wf_segoe-ui_normal"/>
            </a:endParaRPr>
          </a:p>
          <a:p>
            <a:r>
              <a:rPr lang="nb-NO" dirty="0">
                <a:solidFill>
                  <a:srgbClr val="212121"/>
                </a:solidFill>
                <a:latin typeface="wf_segoe-ui_normal"/>
              </a:rPr>
              <a:t>Løsninger og fremgangsmåter på deres mottak?</a:t>
            </a:r>
          </a:p>
          <a:p>
            <a:endParaRPr lang="nb-NO" dirty="0">
              <a:solidFill>
                <a:srgbClr val="212121"/>
              </a:solidFill>
              <a:latin typeface="wf_segoe-ui_normal"/>
            </a:endParaRPr>
          </a:p>
          <a:p>
            <a:r>
              <a:rPr lang="nb-NO" dirty="0">
                <a:solidFill>
                  <a:srgbClr val="212121"/>
                </a:solidFill>
                <a:latin typeface="wf_segoe-ui_normal"/>
              </a:rPr>
              <a:t>Spørsmål om studien?</a:t>
            </a:r>
            <a:br>
              <a:rPr lang="nb-NO" dirty="0">
                <a:solidFill>
                  <a:srgbClr val="212121"/>
                </a:solidFill>
                <a:latin typeface="wf_segoe-ui_normal"/>
              </a:rPr>
            </a:br>
            <a:endParaRPr lang="nb-NO" dirty="0">
              <a:solidFill>
                <a:srgbClr val="212121"/>
              </a:solidFill>
              <a:latin typeface="wf_segoe-ui_norm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81652" y="3828390"/>
            <a:ext cx="2539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EA12639-BCA8-EF95-B07A-611BC78E0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420" y="569317"/>
            <a:ext cx="6538076" cy="367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5716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8195215F-2B88-F1C5-8052-5C7F354E3A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48511" y="5471171"/>
            <a:ext cx="3372412" cy="797296"/>
          </a:xfrm>
        </p:spPr>
        <p:txBody>
          <a:bodyPr vert="horz" lIns="91440" tIns="45720" rIns="91440" bIns="45720" numCol="1" rtlCol="0" anchor="t">
            <a:norm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cs typeface="Calibri"/>
              </a:rPr>
              <a:t/>
            </a:r>
            <a:br>
              <a:rPr lang="en-US" sz="2800" dirty="0">
                <a:solidFill>
                  <a:schemeClr val="tx2"/>
                </a:solidFill>
                <a:cs typeface="Calibri"/>
              </a:rPr>
            </a:br>
            <a:r>
              <a:rPr lang="en-US" sz="2800" dirty="0">
                <a:solidFill>
                  <a:schemeClr val="tx2"/>
                </a:solidFill>
                <a:cs typeface="Calibri"/>
              </a:rPr>
              <a:t>www.trust.nkvts.no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6D46F0A-EFE0-315B-E501-844289E20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873" y="356385"/>
            <a:ext cx="9239750" cy="1325563"/>
          </a:xfrm>
        </p:spPr>
        <p:txBody>
          <a:bodyPr anchor="b">
            <a:normAutofit/>
          </a:bodyPr>
          <a:lstStyle/>
          <a:p>
            <a:r>
              <a:rPr lang="nb-NO" dirty="0"/>
              <a:t>Dersom dere ønsker å lese mer om studien: </a:t>
            </a:r>
          </a:p>
        </p:txBody>
      </p:sp>
      <p:pic>
        <p:nvPicPr>
          <p:cNvPr id="5" name="Picture 5" descr="Qr code&#10;&#10;Description automatically generated">
            <a:extLst>
              <a:ext uri="{FF2B5EF4-FFF2-40B4-BE49-F238E27FC236}">
                <a16:creationId xmlns:a16="http://schemas.microsoft.com/office/drawing/2014/main" id="{10169A23-E6EC-7694-B342-1F4BA3164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899" y="1860927"/>
            <a:ext cx="3475267" cy="3492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95253665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7FEC417-30B4-496D-A159-40D4E6ADDD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5873" y="2540374"/>
            <a:ext cx="7312280" cy="241378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cs typeface="Calibri"/>
              </a:rPr>
              <a:t>Siri Thoresen, </a:t>
            </a:r>
            <a:r>
              <a:rPr lang="en-US" dirty="0">
                <a:cs typeface="Calibri"/>
                <a:hlinkClick r:id="rId2"/>
              </a:rPr>
              <a:t>siri.thoresen@nkvts.no</a:t>
            </a:r>
            <a:endParaRPr lang="en-US" dirty="0"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dirty="0">
                <a:cs typeface="Calibri"/>
              </a:rPr>
              <a:t>Akiah Ottesen, </a:t>
            </a:r>
            <a:r>
              <a:rPr lang="en-US" dirty="0">
                <a:cs typeface="Calibri"/>
                <a:hlinkClick r:id="rId3"/>
              </a:rPr>
              <a:t>akiah.ottesen@nkvts.no</a:t>
            </a:r>
            <a:endParaRPr lang="en-US" dirty="0"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dirty="0">
                <a:cs typeface="Calibri"/>
              </a:rPr>
              <a:t>Lisa Arntzen, </a:t>
            </a:r>
            <a:r>
              <a:rPr lang="en-US" dirty="0">
                <a:cs typeface="Calibri"/>
                <a:hlinkClick r:id="rId4"/>
              </a:rPr>
              <a:t>l.u.arntzen@nkvts.no</a:t>
            </a:r>
            <a:endParaRPr lang="en-US" dirty="0"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dirty="0">
                <a:cs typeface="Calibri"/>
              </a:rPr>
              <a:t>Andrea Rustand, </a:t>
            </a:r>
            <a:r>
              <a:rPr lang="en-US" dirty="0">
                <a:cs typeface="Calibri"/>
                <a:hlinkClick r:id="rId5"/>
              </a:rPr>
              <a:t>a.n.rustand@nkvts.no</a:t>
            </a:r>
            <a:endParaRPr lang="en-US" dirty="0"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dirty="0">
                <a:cs typeface="Calibri"/>
              </a:rPr>
              <a:t>Ines Blix, </a:t>
            </a:r>
            <a:r>
              <a:rPr lang="en-US" u="sng" dirty="0">
                <a:solidFill>
                  <a:srgbClr val="837467"/>
                </a:solidFill>
                <a:cs typeface="Calibri"/>
                <a:hlinkClick r:id="rId6"/>
              </a:rPr>
              <a:t>ines.blix@nkvts.no</a:t>
            </a:r>
          </a:p>
          <a:p>
            <a:pPr>
              <a:lnSpc>
                <a:spcPct val="150000"/>
              </a:lnSpc>
            </a:pPr>
            <a:r>
              <a:rPr lang="en-US" dirty="0">
                <a:cs typeface="Calibri"/>
              </a:rPr>
              <a:t>Anne Lie Andreassen, </a:t>
            </a:r>
            <a:r>
              <a:rPr lang="en-US" dirty="0">
                <a:ea typeface="+mn-lt"/>
                <a:cs typeface="+mn-lt"/>
                <a:hlinkClick r:id="rId7"/>
              </a:rPr>
              <a:t>a.l.andreassen@nkvts.no</a:t>
            </a:r>
            <a:r>
              <a:rPr lang="en-US" dirty="0">
                <a:ea typeface="+mn-lt"/>
                <a:cs typeface="+mn-lt"/>
              </a:rPr>
              <a:t> 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5CF147-ABEC-4ECF-9E6F-D5C8A03DFA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95554" y="306984"/>
            <a:ext cx="8517872" cy="1457325"/>
          </a:xfrm>
        </p:spPr>
        <p:txBody>
          <a:bodyPr/>
          <a:lstStyle/>
          <a:p>
            <a:r>
              <a:rPr lang="nb-NO" dirty="0">
                <a:cs typeface="Calibri"/>
              </a:rPr>
              <a:t>Takk for at vi fikk være med i dag!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C8BFE2-123F-4C5A-BD75-BA329A4044E9}"/>
              </a:ext>
            </a:extLst>
          </p:cNvPr>
          <p:cNvSpPr txBox="1"/>
          <p:nvPr/>
        </p:nvSpPr>
        <p:spPr>
          <a:xfrm>
            <a:off x="1475873" y="1859994"/>
            <a:ext cx="945552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b="1" dirty="0">
                <a:solidFill>
                  <a:schemeClr val="tx2"/>
                </a:solidFill>
              </a:rPr>
              <a:t>Vi ser frem til å samarbeide med dere om denne studien. </a:t>
            </a:r>
            <a:endParaRPr lang="en-US" dirty="0">
              <a:solidFill>
                <a:schemeClr val="tx2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081400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NKVTS">
  <a:themeElements>
    <a:clrScheme name="NKVTS - V1">
      <a:dk1>
        <a:srgbClr val="000000"/>
      </a:dk1>
      <a:lt1>
        <a:srgbClr val="FFFFFF"/>
      </a:lt1>
      <a:dk2>
        <a:srgbClr val="AA222F"/>
      </a:dk2>
      <a:lt2>
        <a:srgbClr val="F3E9DC"/>
      </a:lt2>
      <a:accent1>
        <a:srgbClr val="277E5F"/>
      </a:accent1>
      <a:accent2>
        <a:srgbClr val="79CA99"/>
      </a:accent2>
      <a:accent3>
        <a:srgbClr val="CF481A"/>
      </a:accent3>
      <a:accent4>
        <a:srgbClr val="F78F4F"/>
      </a:accent4>
      <a:accent5>
        <a:srgbClr val="277EA3"/>
      </a:accent5>
      <a:accent6>
        <a:srgbClr val="79C1E5"/>
      </a:accent6>
      <a:hlink>
        <a:srgbClr val="837467"/>
      </a:hlink>
      <a:folHlink>
        <a:srgbClr val="BFB09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FB2D027E-5AFA-4A0B-A8B1-2BDDE8DCDF79}" vid="{F32B221B-65A8-4B88-B6EF-36F3C614EF9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3B322D6380F2647AA100C1EEC5DAFE9" ma:contentTypeVersion="16" ma:contentTypeDescription="Opprett et nytt dokument." ma:contentTypeScope="" ma:versionID="b6e2e3665bc65fd6d99e094487c0fe10">
  <xsd:schema xmlns:xsd="http://www.w3.org/2001/XMLSchema" xmlns:xs="http://www.w3.org/2001/XMLSchema" xmlns:p="http://schemas.microsoft.com/office/2006/metadata/properties" xmlns:ns2="de529ac4-1dc8-4eb1-82d9-5d15a244d27a" xmlns:ns3="a0c3423c-cd0a-404f-abc6-2282af7c7fd0" targetNamespace="http://schemas.microsoft.com/office/2006/metadata/properties" ma:root="true" ma:fieldsID="81cd2655e1d9fe55630a077225e4cd0e" ns2:_="" ns3:_="">
    <xsd:import namespace="de529ac4-1dc8-4eb1-82d9-5d15a244d27a"/>
    <xsd:import namespace="a0c3423c-cd0a-404f-abc6-2282af7c7f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529ac4-1dc8-4eb1-82d9-5d15a244d2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3423c-cd0a-404f-abc6-2282af7c7fd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65f67d39-cc8a-4274-a78d-3730fcab8f86}" ma:internalName="TaxCatchAll" ma:showField="CatchAllData" ma:web="a0c3423c-cd0a-404f-abc6-2282af7c7f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c3423c-cd0a-404f-abc6-2282af7c7fd0" xsi:nil="true"/>
    <lcf76f155ced4ddcb4097134ff3c332f xmlns="de529ac4-1dc8-4eb1-82d9-5d15a244d27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236680E-ED38-4B0D-8E2B-69B5CB44A6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529ac4-1dc8-4eb1-82d9-5d15a244d27a"/>
    <ds:schemaRef ds:uri="a0c3423c-cd0a-404f-abc6-2282af7c7f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56204E8-DF5B-4432-AFBB-AAC7FB20A1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4972BA-A9CF-4C03-9EF5-F6E891FA7981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a0c3423c-cd0a-404f-abc6-2282af7c7fd0"/>
    <ds:schemaRef ds:uri="http://schemas.microsoft.com/office/infopath/2007/PartnerControls"/>
    <ds:schemaRef ds:uri="de529ac4-1dc8-4eb1-82d9-5d15a244d27a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NKVTSmal uten bilder</Template>
  <TotalTime>3858</TotalTime>
  <Words>888</Words>
  <Application>Microsoft Office PowerPoint</Application>
  <PresentationFormat>Widescreen</PresentationFormat>
  <Paragraphs>100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wf_segoe-ui_normal</vt:lpstr>
      <vt:lpstr>NKVTS</vt:lpstr>
      <vt:lpstr>Trust-studien: Tillit og helse hos overgrepsutsatte  Hva, hvorfor, hvem og hvordan</vt:lpstr>
      <vt:lpstr>Status</vt:lpstr>
      <vt:lpstr>                           : Hva? </vt:lpstr>
      <vt:lpstr>                           : Hvorfor? </vt:lpstr>
      <vt:lpstr>                           : Hvem? </vt:lpstr>
      <vt:lpstr>PowerPoint Presentation</vt:lpstr>
      <vt:lpstr>                     </vt:lpstr>
      <vt:lpstr>PowerPoint Presentation</vt:lpstr>
      <vt:lpstr>Diskusjon</vt:lpstr>
      <vt:lpstr>Dersom dere ønsker å lese mer om studien: 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 Nordvoll Rustand</dc:creator>
  <cp:lastModifiedBy>Siri Thoresen</cp:lastModifiedBy>
  <cp:revision>93</cp:revision>
  <dcterms:created xsi:type="dcterms:W3CDTF">2021-10-07T06:59:21Z</dcterms:created>
  <dcterms:modified xsi:type="dcterms:W3CDTF">2022-10-21T07:16:07Z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0x010100D3B322D6380F2647AA100C1EEC5DAFE9</vt:lpwstr>
  </property>
  <property fmtid="{D5CDD505-2E9C-101B-9397-08002B2CF9AE}" pid="3" name="MediaServiceImageTags">
    <vt:lpwstr/>
  </property>
</Properties>
</file>